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80" r:id="rId5"/>
    <p:sldId id="258" r:id="rId6"/>
    <p:sldId id="356" r:id="rId7"/>
    <p:sldId id="364" r:id="rId8"/>
    <p:sldId id="377" r:id="rId9"/>
    <p:sldId id="370" r:id="rId10"/>
    <p:sldId id="378" r:id="rId11"/>
    <p:sldId id="371" r:id="rId12"/>
    <p:sldId id="369" r:id="rId13"/>
    <p:sldId id="357" r:id="rId14"/>
    <p:sldId id="358" r:id="rId15"/>
    <p:sldId id="376" r:id="rId16"/>
    <p:sldId id="373" r:id="rId17"/>
    <p:sldId id="374" r:id="rId18"/>
    <p:sldId id="365" r:id="rId19"/>
    <p:sldId id="375" r:id="rId20"/>
    <p:sldId id="366" r:id="rId21"/>
    <p:sldId id="367" r:id="rId22"/>
    <p:sldId id="368" r:id="rId23"/>
    <p:sldId id="279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A34"/>
    <a:srgbClr val="ED7D3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6C2A4-3DA3-8CBB-E0EC-0C1F8B9FDCE1}" v="1" dt="2024-12-05T23:41:32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039" autoAdjust="0"/>
  </p:normalViewPr>
  <p:slideViewPr>
    <p:cSldViewPr snapToObjects="1">
      <p:cViewPr varScale="1">
        <p:scale>
          <a:sx n="105" d="100"/>
          <a:sy n="105" d="100"/>
        </p:scale>
        <p:origin x="822" y="78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557FA3E-5B3C-487E-AC3F-7445D70536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35560" cy="8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A442DA2A-4EB5-43C7-B70B-A0B1DB797C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3122" y="6124574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0D0D6390-F084-4725-8483-A7BA84C31B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2251" y="602660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0109991B-441D-496C-8010-137EAEEAAA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5852157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D7753FEB-B5B9-4133-904B-9FE4E4C259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019" y="6034719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2B8EE48B-B0D7-425C-B150-2D00C85FB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387" y="6034719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FB1415-338C-4E8D-8E9F-E203148DDE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657" y="597386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990F5B09-DCBF-4022-9839-BD20B8A9DE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4059" y="5939548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18E27BE-E185-4142-8C64-35190225FA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35560" cy="8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E0F2ABCD-B04B-433E-9F1B-FC5385DED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175" y="6034718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53806900-7C34-4857-944A-0F1E9F8B1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073" y="5944864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81B185F3-7AE2-4D00-A02B-4C0F81482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693" y="5953110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8F661E9E-A07F-4310-AB9F-A4D7F395A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6338" y="5852156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288113-FD19-49F7-8049-A22CB8A24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2380" y="3807474"/>
            <a:ext cx="5747240" cy="79208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BDD6FB2-BD29-4048-825A-BDE047345F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1366" y="2258439"/>
            <a:ext cx="4322687" cy="7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6F9B33F1-4C61-4333-9A34-4214D16C66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6034719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E576F99B-3C1C-4B53-AD1B-10683B23E6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81C974BB-E8D3-4B90-9BE7-D800C5A502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034719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832" y="3564737"/>
            <a:ext cx="7488832" cy="1232415"/>
          </a:xfrm>
        </p:spPr>
        <p:txBody>
          <a:bodyPr lIns="91440" tIns="45720" rIns="91440" bIns="45720" anchor="t">
            <a:noAutofit/>
          </a:bodyPr>
          <a:lstStyle/>
          <a:p>
            <a:r>
              <a:rPr lang="pt-BR" dirty="0"/>
              <a:t>Aluno(s)</a:t>
            </a:r>
          </a:p>
          <a:p>
            <a:r>
              <a:rPr lang="pt-BR" dirty="0"/>
              <a:t>Felipe Nakandakari dos Santos - Email: felipenksantos@gmail.com</a:t>
            </a:r>
          </a:p>
          <a:p>
            <a:r>
              <a:rPr lang="pt-BR" dirty="0"/>
              <a:t>Luigi Uematsu – Email: uematsuluigi@gmail.com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104" y="1127077"/>
            <a:ext cx="10747791" cy="1446550"/>
          </a:xfrm>
        </p:spPr>
        <p:txBody>
          <a:bodyPr>
            <a:normAutofit/>
          </a:bodyPr>
          <a:lstStyle/>
          <a:p>
            <a:r>
              <a:rPr lang="pt-BR" dirty="0"/>
              <a:t>Um sistema para reconhecimento de carros utilizando </a:t>
            </a:r>
            <a:r>
              <a:rPr lang="pt-BR" dirty="0" err="1"/>
              <a:t>Deep</a:t>
            </a:r>
            <a:r>
              <a:rPr lang="pt-BR" dirty="0"/>
              <a:t> Learning</a:t>
            </a:r>
            <a:endParaRPr lang="en-BR" sz="4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6841" y="5229200"/>
            <a:ext cx="8712968" cy="288032"/>
          </a:xfrm>
        </p:spPr>
        <p:txBody>
          <a:bodyPr/>
          <a:lstStyle/>
          <a:p>
            <a:r>
              <a:rPr lang="en-US" dirty="0" err="1"/>
              <a:t>Orientador</a:t>
            </a:r>
            <a:r>
              <a:rPr lang="en-US" dirty="0"/>
              <a:t>: prof. Dr. Ivan Carlos </a:t>
            </a:r>
            <a:r>
              <a:rPr lang="en-US" dirty="0" err="1"/>
              <a:t>Alcântara</a:t>
            </a:r>
            <a:r>
              <a:rPr lang="en-US" dirty="0"/>
              <a:t> de Oliveira – email: ivan.oliveira@mackenzie.br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48326-D582-71CE-BEF7-A34D3347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19EBC31-B9BD-0F8F-8B42-9B95AFC45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84" y="279392"/>
            <a:ext cx="10060432" cy="700087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FEE84FB-51F7-B840-9BFD-3874316A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325" y="6494992"/>
            <a:ext cx="2743200" cy="365125"/>
          </a:xfrm>
        </p:spPr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Google Shape;136;p7">
            <a:extLst>
              <a:ext uri="{FF2B5EF4-FFF2-40B4-BE49-F238E27FC236}">
                <a16:creationId xmlns:a16="http://schemas.microsoft.com/office/drawing/2014/main" id="{017617D5-4986-43C9-1AEC-FE292118ADC5}"/>
              </a:ext>
            </a:extLst>
          </p:cNvPr>
          <p:cNvSpPr/>
          <p:nvPr/>
        </p:nvSpPr>
        <p:spPr>
          <a:xfrm>
            <a:off x="1142162" y="2279109"/>
            <a:ext cx="1785486" cy="2755708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600"/>
            </a:pPr>
            <a:r>
              <a:rPr lang="pt-BR" dirty="0"/>
              <a:t>Revisão Bibliográfica</a:t>
            </a:r>
          </a:p>
          <a:p>
            <a:pPr algn="ctr">
              <a:buSzPts val="1600"/>
            </a:pPr>
            <a:endParaRPr lang="pt-BR" dirty="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buSzPts val="1600"/>
            </a:pPr>
            <a:r>
              <a:rPr lang="pt-BR" dirty="0"/>
              <a:t>Definição do problema</a:t>
            </a:r>
          </a:p>
          <a:p>
            <a:pPr algn="ctr">
              <a:buSzPts val="1600"/>
            </a:pPr>
            <a:endParaRPr lang="pt-BR" dirty="0"/>
          </a:p>
          <a:p>
            <a:pPr algn="ctr">
              <a:buSzPts val="1600"/>
            </a:pPr>
            <a:r>
              <a:rPr lang="pt-BR" dirty="0"/>
              <a:t>Formulação de hipóteses</a:t>
            </a:r>
          </a:p>
          <a:p>
            <a:pPr algn="ctr">
              <a:buSzPts val="1600"/>
            </a:pPr>
            <a:endParaRPr lang="pt-BR" dirty="0"/>
          </a:p>
          <a:p>
            <a:pPr algn="ctr">
              <a:buSzPts val="1600"/>
            </a:pPr>
            <a:r>
              <a:rPr lang="pt-BR" dirty="0"/>
              <a:t>Elaboração do referencial</a:t>
            </a:r>
            <a:endParaRPr lang="pt-BR" sz="1600" dirty="0"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6;p7">
            <a:extLst>
              <a:ext uri="{FF2B5EF4-FFF2-40B4-BE49-F238E27FC236}">
                <a16:creationId xmlns:a16="http://schemas.microsoft.com/office/drawing/2014/main" id="{99FB7DB7-4F72-7712-30C7-B99CF538ADB9}"/>
              </a:ext>
            </a:extLst>
          </p:cNvPr>
          <p:cNvSpPr/>
          <p:nvPr/>
        </p:nvSpPr>
        <p:spPr>
          <a:xfrm>
            <a:off x="1142162" y="1556792"/>
            <a:ext cx="1785486" cy="55368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SzPts val="1600"/>
            </a:pPr>
            <a:r>
              <a:rPr lang="pt-BR" sz="1600" b="1" cap="small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Estruturação do Estudo</a:t>
            </a:r>
            <a:endParaRPr sz="1600" b="1" i="0" u="none" strike="noStrike" cap="small" dirty="0">
              <a:solidFill>
                <a:schemeClr val="bg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8" name="Agrupar 15">
            <a:extLst>
              <a:ext uri="{FF2B5EF4-FFF2-40B4-BE49-F238E27FC236}">
                <a16:creationId xmlns:a16="http://schemas.microsoft.com/office/drawing/2014/main" id="{5456BE1C-9DE7-322F-5AB8-12F5FE009C54}"/>
              </a:ext>
            </a:extLst>
          </p:cNvPr>
          <p:cNvGrpSpPr/>
          <p:nvPr/>
        </p:nvGrpSpPr>
        <p:grpSpPr>
          <a:xfrm>
            <a:off x="3162408" y="3251470"/>
            <a:ext cx="523992" cy="444234"/>
            <a:chOff x="3359696" y="2794331"/>
            <a:chExt cx="523992" cy="444234"/>
          </a:xfrm>
        </p:grpSpPr>
        <p:sp>
          <p:nvSpPr>
            <p:cNvPr id="9" name="Google Shape;139;p7">
              <a:extLst>
                <a:ext uri="{FF2B5EF4-FFF2-40B4-BE49-F238E27FC236}">
                  <a16:creationId xmlns:a16="http://schemas.microsoft.com/office/drawing/2014/main" id="{1FCE68BD-1F5D-1560-BA2C-E1349E550FDF}"/>
                </a:ext>
              </a:extLst>
            </p:cNvPr>
            <p:cNvSpPr/>
            <p:nvPr/>
          </p:nvSpPr>
          <p:spPr>
            <a:xfrm>
              <a:off x="3472388" y="2794331"/>
              <a:ext cx="411300" cy="444234"/>
            </a:xfrm>
            <a:prstGeom prst="chevron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CDD6D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39;p7">
              <a:extLst>
                <a:ext uri="{FF2B5EF4-FFF2-40B4-BE49-F238E27FC236}">
                  <a16:creationId xmlns:a16="http://schemas.microsoft.com/office/drawing/2014/main" id="{B2CA3516-181E-22A2-7E44-B71B69932BDE}"/>
                </a:ext>
              </a:extLst>
            </p:cNvPr>
            <p:cNvSpPr/>
            <p:nvPr/>
          </p:nvSpPr>
          <p:spPr>
            <a:xfrm>
              <a:off x="3359696" y="2794331"/>
              <a:ext cx="411300" cy="444234"/>
            </a:xfrm>
            <a:prstGeom prst="chevron">
              <a:avLst>
                <a:gd name="adj" fmla="val 50000"/>
              </a:avLst>
            </a:prstGeom>
            <a:solidFill>
              <a:srgbClr val="C553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CDD6D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36;p7">
            <a:extLst>
              <a:ext uri="{FF2B5EF4-FFF2-40B4-BE49-F238E27FC236}">
                <a16:creationId xmlns:a16="http://schemas.microsoft.com/office/drawing/2014/main" id="{9D695383-F93F-A361-1B60-59DA23BB2FDD}"/>
              </a:ext>
            </a:extLst>
          </p:cNvPr>
          <p:cNvSpPr/>
          <p:nvPr/>
        </p:nvSpPr>
        <p:spPr>
          <a:xfrm>
            <a:off x="3863866" y="2293823"/>
            <a:ext cx="1785486" cy="2754198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SzPts val="1600"/>
            </a:pPr>
            <a:r>
              <a:rPr lang="pt-BR" sz="1600" dirty="0"/>
              <a:t>Aquisição de </a:t>
            </a:r>
            <a:r>
              <a:rPr lang="pt-BR" sz="1600" dirty="0" err="1"/>
              <a:t>DataSet</a:t>
            </a:r>
            <a:endParaRPr lang="pt-BR" sz="1600" dirty="0"/>
          </a:p>
          <a:p>
            <a:pPr lvl="0" algn="ctr">
              <a:buSzPts val="1600"/>
            </a:pPr>
            <a:endParaRPr lang="pt-BR" sz="1600" i="0" u="none" strike="noStrike" cap="none" dirty="0">
              <a:latin typeface="+mn-lt"/>
              <a:ea typeface="Calibri"/>
              <a:cs typeface="Calibri"/>
              <a:sym typeface="Calibri"/>
            </a:endParaRPr>
          </a:p>
          <a:p>
            <a:pPr lvl="0" algn="ctr">
              <a:buSzPts val="1600"/>
            </a:pPr>
            <a:endParaRPr lang="pt-BR" sz="1600" dirty="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buSzPts val="1600"/>
            </a:pPr>
            <a:endParaRPr lang="pt-BR" sz="1600" dirty="0"/>
          </a:p>
          <a:p>
            <a:pPr algn="ctr">
              <a:buSzPts val="1600"/>
            </a:pPr>
            <a:r>
              <a:rPr lang="pt-BR" sz="1600" dirty="0"/>
              <a:t>Pré-processamento</a:t>
            </a:r>
          </a:p>
          <a:p>
            <a:pPr lvl="0" algn="ctr">
              <a:buSzPts val="1600"/>
            </a:pPr>
            <a:endParaRPr sz="1600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6;p7">
            <a:extLst>
              <a:ext uri="{FF2B5EF4-FFF2-40B4-BE49-F238E27FC236}">
                <a16:creationId xmlns:a16="http://schemas.microsoft.com/office/drawing/2014/main" id="{4173788E-2B14-B2FA-C200-12C14A1AE956}"/>
              </a:ext>
            </a:extLst>
          </p:cNvPr>
          <p:cNvSpPr/>
          <p:nvPr/>
        </p:nvSpPr>
        <p:spPr>
          <a:xfrm>
            <a:off x="3863752" y="1556792"/>
            <a:ext cx="1785600" cy="55368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cap="small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Preparação dos dados</a:t>
            </a:r>
            <a:endParaRPr sz="1600" b="1" i="0" u="none" strike="noStrike" cap="small" dirty="0">
              <a:solidFill>
                <a:schemeClr val="bg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3" name="Agrupar 20">
            <a:extLst>
              <a:ext uri="{FF2B5EF4-FFF2-40B4-BE49-F238E27FC236}">
                <a16:creationId xmlns:a16="http://schemas.microsoft.com/office/drawing/2014/main" id="{4B3436F9-5D2A-0A35-D07E-77A1137301FB}"/>
              </a:ext>
            </a:extLst>
          </p:cNvPr>
          <p:cNvGrpSpPr/>
          <p:nvPr/>
        </p:nvGrpSpPr>
        <p:grpSpPr>
          <a:xfrm>
            <a:off x="5885481" y="3249469"/>
            <a:ext cx="523992" cy="444234"/>
            <a:chOff x="3359696" y="2794331"/>
            <a:chExt cx="523992" cy="444234"/>
          </a:xfrm>
        </p:grpSpPr>
        <p:sp>
          <p:nvSpPr>
            <p:cNvPr id="14" name="Google Shape;139;p7">
              <a:extLst>
                <a:ext uri="{FF2B5EF4-FFF2-40B4-BE49-F238E27FC236}">
                  <a16:creationId xmlns:a16="http://schemas.microsoft.com/office/drawing/2014/main" id="{9BEA08E7-5FF9-7442-BB0D-C74A08804966}"/>
                </a:ext>
              </a:extLst>
            </p:cNvPr>
            <p:cNvSpPr/>
            <p:nvPr/>
          </p:nvSpPr>
          <p:spPr>
            <a:xfrm>
              <a:off x="3472388" y="2794331"/>
              <a:ext cx="411300" cy="444234"/>
            </a:xfrm>
            <a:prstGeom prst="chevron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CDD6D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9;p7">
              <a:extLst>
                <a:ext uri="{FF2B5EF4-FFF2-40B4-BE49-F238E27FC236}">
                  <a16:creationId xmlns:a16="http://schemas.microsoft.com/office/drawing/2014/main" id="{CF33BDA4-228B-F0AC-323A-F2585B7FAE51}"/>
                </a:ext>
              </a:extLst>
            </p:cNvPr>
            <p:cNvSpPr/>
            <p:nvPr/>
          </p:nvSpPr>
          <p:spPr>
            <a:xfrm>
              <a:off x="3359696" y="2794331"/>
              <a:ext cx="411300" cy="444234"/>
            </a:xfrm>
            <a:prstGeom prst="chevron">
              <a:avLst>
                <a:gd name="adj" fmla="val 50000"/>
              </a:avLst>
            </a:prstGeom>
            <a:solidFill>
              <a:srgbClr val="C553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CDD6D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36;p7">
            <a:extLst>
              <a:ext uri="{FF2B5EF4-FFF2-40B4-BE49-F238E27FC236}">
                <a16:creationId xmlns:a16="http://schemas.microsoft.com/office/drawing/2014/main" id="{07F089E1-B0B7-C840-04F6-50C13699150A}"/>
              </a:ext>
            </a:extLst>
          </p:cNvPr>
          <p:cNvSpPr/>
          <p:nvPr/>
        </p:nvSpPr>
        <p:spPr>
          <a:xfrm>
            <a:off x="6542648" y="1556792"/>
            <a:ext cx="1785600" cy="55368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small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Implementação</a:t>
            </a:r>
            <a:endParaRPr sz="1600" b="1" i="0" u="none" strike="noStrike" cap="small" dirty="0">
              <a:solidFill>
                <a:schemeClr val="bg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7" name="Agrupar 25">
            <a:extLst>
              <a:ext uri="{FF2B5EF4-FFF2-40B4-BE49-F238E27FC236}">
                <a16:creationId xmlns:a16="http://schemas.microsoft.com/office/drawing/2014/main" id="{8280CDD3-4F25-C7E5-223D-AF30BEE25ACE}"/>
              </a:ext>
            </a:extLst>
          </p:cNvPr>
          <p:cNvGrpSpPr/>
          <p:nvPr/>
        </p:nvGrpSpPr>
        <p:grpSpPr>
          <a:xfrm>
            <a:off x="8522890" y="3240504"/>
            <a:ext cx="523992" cy="444234"/>
            <a:chOff x="3359696" y="2794331"/>
            <a:chExt cx="523992" cy="444234"/>
          </a:xfrm>
        </p:grpSpPr>
        <p:sp>
          <p:nvSpPr>
            <p:cNvPr id="18" name="Google Shape;139;p7">
              <a:extLst>
                <a:ext uri="{FF2B5EF4-FFF2-40B4-BE49-F238E27FC236}">
                  <a16:creationId xmlns:a16="http://schemas.microsoft.com/office/drawing/2014/main" id="{FD8D6378-5695-A526-A57E-1D67B2BAC94F}"/>
                </a:ext>
              </a:extLst>
            </p:cNvPr>
            <p:cNvSpPr/>
            <p:nvPr/>
          </p:nvSpPr>
          <p:spPr>
            <a:xfrm>
              <a:off x="3472388" y="2794331"/>
              <a:ext cx="411300" cy="444234"/>
            </a:xfrm>
            <a:prstGeom prst="chevron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CDD6D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39;p7">
              <a:extLst>
                <a:ext uri="{FF2B5EF4-FFF2-40B4-BE49-F238E27FC236}">
                  <a16:creationId xmlns:a16="http://schemas.microsoft.com/office/drawing/2014/main" id="{87D4AF61-C58A-C44F-69FF-2F57845437DF}"/>
                </a:ext>
              </a:extLst>
            </p:cNvPr>
            <p:cNvSpPr/>
            <p:nvPr/>
          </p:nvSpPr>
          <p:spPr>
            <a:xfrm>
              <a:off x="3359696" y="2794331"/>
              <a:ext cx="411300" cy="444234"/>
            </a:xfrm>
            <a:prstGeom prst="chevron">
              <a:avLst>
                <a:gd name="adj" fmla="val 50000"/>
              </a:avLst>
            </a:prstGeom>
            <a:solidFill>
              <a:srgbClr val="C553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CDD6D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136;p7">
            <a:extLst>
              <a:ext uri="{FF2B5EF4-FFF2-40B4-BE49-F238E27FC236}">
                <a16:creationId xmlns:a16="http://schemas.microsoft.com/office/drawing/2014/main" id="{240B0858-6ADD-4BF2-B061-7D3EE3559DAD}"/>
              </a:ext>
            </a:extLst>
          </p:cNvPr>
          <p:cNvSpPr/>
          <p:nvPr/>
        </p:nvSpPr>
        <p:spPr>
          <a:xfrm>
            <a:off x="9206944" y="2343652"/>
            <a:ext cx="1956872" cy="27576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600"/>
            </a:pPr>
            <a:r>
              <a:rPr lang="pt-BR" sz="1600" dirty="0"/>
              <a:t>Discussão e análise dos resultados</a:t>
            </a:r>
          </a:p>
          <a:p>
            <a:pPr algn="ctr">
              <a:buSzPts val="1600"/>
            </a:pPr>
            <a:endParaRPr lang="pt-BR"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pt-BR" sz="1600" i="0" u="none" strike="noStrike" cap="none" dirty="0">
              <a:latin typeface="+mn-lt"/>
              <a:ea typeface="Calibri"/>
              <a:cs typeface="Calibri"/>
              <a:sym typeface="Calibri"/>
            </a:endParaRPr>
          </a:p>
          <a:p>
            <a:pPr algn="ctr">
              <a:buSzPts val="1600"/>
            </a:pPr>
            <a:r>
              <a:rPr lang="pt-BR" sz="1600" dirty="0"/>
              <a:t>Conclusões e recomendações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i="0" u="none" strike="noStrike" cap="none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36;p7">
            <a:extLst>
              <a:ext uri="{FF2B5EF4-FFF2-40B4-BE49-F238E27FC236}">
                <a16:creationId xmlns:a16="http://schemas.microsoft.com/office/drawing/2014/main" id="{D68A0FB2-3433-43CC-64F9-82CCF2AB643E}"/>
              </a:ext>
            </a:extLst>
          </p:cNvPr>
          <p:cNvSpPr/>
          <p:nvPr/>
        </p:nvSpPr>
        <p:spPr>
          <a:xfrm>
            <a:off x="9206944" y="1571655"/>
            <a:ext cx="1956872" cy="55368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small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Avaliação</a:t>
            </a:r>
            <a:endParaRPr sz="1600" b="1" i="0" u="none" strike="noStrike" cap="small" dirty="0">
              <a:solidFill>
                <a:schemeClr val="bg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27" name="Agrupar 40">
            <a:extLst>
              <a:ext uri="{FF2B5EF4-FFF2-40B4-BE49-F238E27FC236}">
                <a16:creationId xmlns:a16="http://schemas.microsoft.com/office/drawing/2014/main" id="{26B23FFB-B896-3515-7441-78179B9F46C3}"/>
              </a:ext>
            </a:extLst>
          </p:cNvPr>
          <p:cNvGrpSpPr/>
          <p:nvPr/>
        </p:nvGrpSpPr>
        <p:grpSpPr>
          <a:xfrm>
            <a:off x="6542648" y="2312719"/>
            <a:ext cx="1785600" cy="2755707"/>
            <a:chOff x="5156380" y="3006095"/>
            <a:chExt cx="1619016" cy="1933563"/>
          </a:xfrm>
        </p:grpSpPr>
        <p:sp>
          <p:nvSpPr>
            <p:cNvPr id="28" name="Google Shape;136;p7">
              <a:extLst>
                <a:ext uri="{FF2B5EF4-FFF2-40B4-BE49-F238E27FC236}">
                  <a16:creationId xmlns:a16="http://schemas.microsoft.com/office/drawing/2014/main" id="{EEC42812-2D58-1B6A-32A4-ED53A0E62E0F}"/>
                </a:ext>
              </a:extLst>
            </p:cNvPr>
            <p:cNvSpPr/>
            <p:nvPr/>
          </p:nvSpPr>
          <p:spPr>
            <a:xfrm>
              <a:off x="5156380" y="3006095"/>
              <a:ext cx="1619016" cy="193356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C00000"/>
              </a:solidFill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SzPts val="1600"/>
              </a:pPr>
              <a:r>
                <a:rPr lang="pt-BR" sz="1600" dirty="0"/>
                <a:t>Elaboração de experimentos</a:t>
              </a:r>
            </a:p>
            <a:p>
              <a:pPr algn="ctr">
                <a:buSzPts val="1600"/>
              </a:pPr>
              <a:endParaRPr lang="pt-BR" sz="1600" dirty="0"/>
            </a:p>
            <a:p>
              <a:pPr algn="ctr">
                <a:buSzPts val="1600"/>
              </a:pPr>
              <a:r>
                <a:rPr lang="pt-BR" sz="1600" dirty="0"/>
                <a:t>Definição do melhor modelo</a:t>
              </a:r>
            </a:p>
            <a:p>
              <a:pPr algn="ctr">
                <a:buSzPts val="1600"/>
              </a:pPr>
              <a:endParaRPr lang="pt-BR" sz="1600" dirty="0"/>
            </a:p>
            <a:p>
              <a:pPr algn="ctr">
                <a:buSzPts val="1600"/>
              </a:pPr>
              <a:endParaRPr lang="pt-BR" sz="1600" dirty="0"/>
            </a:p>
            <a:p>
              <a:pPr algn="ctr">
                <a:buSzPts val="1600"/>
              </a:pPr>
              <a:r>
                <a:rPr lang="pt-BR" sz="1600" dirty="0"/>
                <a:t>Construção da aplicação</a:t>
              </a:r>
            </a:p>
          </p:txBody>
        </p:sp>
        <p:cxnSp>
          <p:nvCxnSpPr>
            <p:cNvPr id="29" name="Conector reto 36">
              <a:extLst>
                <a:ext uri="{FF2B5EF4-FFF2-40B4-BE49-F238E27FC236}">
                  <a16:creationId xmlns:a16="http://schemas.microsoft.com/office/drawing/2014/main" id="{1D641950-D9C3-6B06-602C-FB709E04AB5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625353"/>
              <a:ext cx="1605228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39">
              <a:extLst>
                <a:ext uri="{FF2B5EF4-FFF2-40B4-BE49-F238E27FC236}">
                  <a16:creationId xmlns:a16="http://schemas.microsoft.com/office/drawing/2014/main" id="{467308CD-AF31-E26F-02A4-710A0252D921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4254210"/>
              <a:ext cx="1605228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ector reto 36">
            <a:extLst>
              <a:ext uri="{FF2B5EF4-FFF2-40B4-BE49-F238E27FC236}">
                <a16:creationId xmlns:a16="http://schemas.microsoft.com/office/drawing/2014/main" id="{42E4A120-1B6F-98E1-EF35-3EFE9E44D8EB}"/>
              </a:ext>
            </a:extLst>
          </p:cNvPr>
          <p:cNvCxnSpPr>
            <a:cxnSpLocks/>
          </p:cNvCxnSpPr>
          <p:nvPr/>
        </p:nvCxnSpPr>
        <p:spPr>
          <a:xfrm>
            <a:off x="1142162" y="3573062"/>
            <a:ext cx="1785486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6">
            <a:extLst>
              <a:ext uri="{FF2B5EF4-FFF2-40B4-BE49-F238E27FC236}">
                <a16:creationId xmlns:a16="http://schemas.microsoft.com/office/drawing/2014/main" id="{1E4DAD5D-577E-5122-DBD0-F2F0A81A854E}"/>
              </a:ext>
            </a:extLst>
          </p:cNvPr>
          <p:cNvCxnSpPr>
            <a:cxnSpLocks/>
          </p:cNvCxnSpPr>
          <p:nvPr/>
        </p:nvCxnSpPr>
        <p:spPr>
          <a:xfrm>
            <a:off x="1142162" y="2924990"/>
            <a:ext cx="1785486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6">
            <a:extLst>
              <a:ext uri="{FF2B5EF4-FFF2-40B4-BE49-F238E27FC236}">
                <a16:creationId xmlns:a16="http://schemas.microsoft.com/office/drawing/2014/main" id="{5220B4D8-EEFA-F56F-67C0-A46EF8CFA978}"/>
              </a:ext>
            </a:extLst>
          </p:cNvPr>
          <p:cNvCxnSpPr>
            <a:cxnSpLocks/>
          </p:cNvCxnSpPr>
          <p:nvPr/>
        </p:nvCxnSpPr>
        <p:spPr>
          <a:xfrm>
            <a:off x="1142162" y="4220298"/>
            <a:ext cx="1785486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36">
            <a:extLst>
              <a:ext uri="{FF2B5EF4-FFF2-40B4-BE49-F238E27FC236}">
                <a16:creationId xmlns:a16="http://schemas.microsoft.com/office/drawing/2014/main" id="{E4EBB587-F6C1-BDAB-2392-2DC833E618DB}"/>
              </a:ext>
            </a:extLst>
          </p:cNvPr>
          <p:cNvCxnSpPr>
            <a:cxnSpLocks/>
          </p:cNvCxnSpPr>
          <p:nvPr/>
        </p:nvCxnSpPr>
        <p:spPr>
          <a:xfrm>
            <a:off x="3863752" y="3501054"/>
            <a:ext cx="17856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36">
            <a:extLst>
              <a:ext uri="{FF2B5EF4-FFF2-40B4-BE49-F238E27FC236}">
                <a16:creationId xmlns:a16="http://schemas.microsoft.com/office/drawing/2014/main" id="{31014D3C-ACB9-B6B3-0B7F-38BFA9BB2693}"/>
              </a:ext>
            </a:extLst>
          </p:cNvPr>
          <p:cNvCxnSpPr>
            <a:cxnSpLocks/>
            <a:stCxn id="20" idx="1"/>
            <a:endCxn id="20" idx="3"/>
          </p:cNvCxnSpPr>
          <p:nvPr/>
        </p:nvCxnSpPr>
        <p:spPr>
          <a:xfrm>
            <a:off x="9206944" y="3722452"/>
            <a:ext cx="1956872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5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2" grpId="0" animBg="1"/>
      <p:bldP spid="16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878F5-5A12-C82B-0926-3A8A17FC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4C280BF-18D9-17C8-8BCB-1CA10FBA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88640"/>
            <a:ext cx="10060432" cy="700087"/>
          </a:xfrm>
        </p:spPr>
        <p:txBody>
          <a:bodyPr/>
          <a:lstStyle/>
          <a:p>
            <a:r>
              <a:rPr lang="pt-BR" dirty="0"/>
              <a:t>Resultados – Preparação dos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29E0D38-EC4C-F84B-C054-D8FDA4F7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11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CDF31B-18B4-F4F5-46A2-8E04F01E8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8" y="908720"/>
            <a:ext cx="10945216" cy="5832648"/>
          </a:xfrm>
        </p:spPr>
        <p:txBody>
          <a:bodyPr lIns="91440" tIns="45720" rIns="91440" bIns="45720" anchor="t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Modelos Selecionados: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Audi Q3, Honda Civic, Jeep Renegade e Volkswagen Polo.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Base de dados: DVM-CAR.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Ambiente de Treinamento: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pt-BR" dirty="0"/>
              <a:t>Plataforma: Google </a:t>
            </a:r>
            <a:r>
              <a:rPr lang="pt-BR" dirty="0" err="1"/>
              <a:t>Colab</a:t>
            </a:r>
            <a:r>
              <a:rPr lang="pt-BR" dirty="0"/>
              <a:t> com GPU paga.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pt-BR" dirty="0"/>
              <a:t>Ferramentas: </a:t>
            </a:r>
            <a:r>
              <a:rPr lang="pt-BR" dirty="0" err="1"/>
              <a:t>Keras</a:t>
            </a:r>
            <a:r>
              <a:rPr lang="pt-BR" dirty="0"/>
              <a:t> com </a:t>
            </a:r>
            <a:r>
              <a:rPr lang="pt-BR" dirty="0" err="1"/>
              <a:t>TensorFlow</a:t>
            </a:r>
            <a:r>
              <a:rPr lang="pt-BR" dirty="0"/>
              <a:t> em Python.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Pré-processamento das imagens: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Organização por ano e cor em pastas hospedadas no google drive.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gg sans"/>
              </a:rPr>
              <a:t>Conversão para </a:t>
            </a:r>
            <a:r>
              <a:rPr lang="pt-BR" sz="2000" b="0" i="0" dirty="0" err="1">
                <a:effectLst/>
                <a:latin typeface="gg sans"/>
              </a:rPr>
              <a:t>DataFrame</a:t>
            </a:r>
            <a:r>
              <a:rPr lang="pt-BR" sz="2000" b="0" i="0" dirty="0">
                <a:effectLst/>
                <a:latin typeface="gg sans"/>
              </a:rPr>
              <a:t> com caminhos e classes.</a:t>
            </a:r>
            <a:r>
              <a:rPr lang="pt-BR" sz="2000" dirty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gg sans"/>
              </a:rPr>
              <a:t>Redimensionamento para 224x224 pixels.</a:t>
            </a:r>
            <a:r>
              <a:rPr lang="pt-BR" sz="2000" dirty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gg sans"/>
              </a:rPr>
              <a:t>Normalização com </a:t>
            </a:r>
            <a:r>
              <a:rPr lang="pt-BR" sz="2000" b="0" i="0" dirty="0" err="1">
                <a:effectLst/>
                <a:latin typeface="gg sans"/>
              </a:rPr>
              <a:t>preprocess_input</a:t>
            </a:r>
            <a:r>
              <a:rPr lang="pt-BR" sz="2000" b="0" i="0" dirty="0">
                <a:effectLst/>
                <a:latin typeface="gg sans"/>
              </a:rPr>
              <a:t> (ResNet50).</a:t>
            </a:r>
            <a:r>
              <a:rPr lang="pt-BR" sz="2000" dirty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gg sans"/>
              </a:rPr>
              <a:t>Aumento de dados com </a:t>
            </a:r>
            <a:r>
              <a:rPr lang="pt-BR" sz="2000" b="0" i="0" dirty="0" err="1">
                <a:effectLst/>
                <a:latin typeface="gg sans"/>
              </a:rPr>
              <a:t>ImageDataGenerator</a:t>
            </a:r>
            <a:r>
              <a:rPr lang="pt-BR" sz="2000" b="0" i="0" dirty="0">
                <a:effectLst/>
                <a:latin typeface="gg sans"/>
              </a:rPr>
              <a:t>:</a:t>
            </a:r>
            <a:r>
              <a:rPr lang="pt-BR" sz="2000" dirty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g sans"/>
              </a:rPr>
              <a:t>Rotações, zoom, espelhamento, brilho.</a:t>
            </a:r>
          </a:p>
        </p:txBody>
      </p:sp>
    </p:spTree>
    <p:extLst>
      <p:ext uri="{BB962C8B-B14F-4D97-AF65-F5344CB8AC3E}">
        <p14:creationId xmlns:p14="http://schemas.microsoft.com/office/powerpoint/2010/main" val="3291867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502E-0B6A-EAE3-F79A-7E4DC2108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9A5C8A0-478F-B912-571F-E9C2991AE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88640"/>
            <a:ext cx="10060432" cy="700087"/>
          </a:xfrm>
        </p:spPr>
        <p:txBody>
          <a:bodyPr/>
          <a:lstStyle/>
          <a:p>
            <a:r>
              <a:rPr lang="pt-BR" dirty="0"/>
              <a:t>Resultados – Preparação dos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A4A54C5-CFA6-4F23-1A3B-8C05F614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25A128-FC0A-8911-0992-5FD3DEA4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8" y="908720"/>
            <a:ext cx="11053117" cy="5832648"/>
          </a:xfrm>
        </p:spPr>
        <p:txBody>
          <a:bodyPr lIns="91440" tIns="45720" rIns="91440" bIns="45720" anchor="t"/>
          <a:lstStyle/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gg sans"/>
              </a:rPr>
              <a:t>Arquitetura de Classificação: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g sans"/>
              </a:rPr>
              <a:t>Um modelo por veículo, prevendo simultaneamente ano e cor.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g sans"/>
              </a:rPr>
              <a:t>Dois classificadores binários para diferenciação entre modelos: </a:t>
            </a:r>
            <a:endParaRPr lang="pt-BR" dirty="0"/>
          </a:p>
          <a:p>
            <a:pPr marL="1828800" lvl="3" indent="-4572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gg sans"/>
              </a:rPr>
              <a:t>Civic × Polo (11.349 imagens), </a:t>
            </a:r>
            <a:endParaRPr lang="pt-BR" sz="2000" dirty="0">
              <a:latin typeface="gg sans"/>
            </a:endParaRPr>
          </a:p>
          <a:p>
            <a:pPr marL="1828800" lvl="3" indent="-4572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gg sans"/>
              </a:rPr>
              <a:t>Q3 × Renegade (10.614 imagens)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g sans"/>
              </a:rPr>
              <a:t>Pipeline modular: identificação do modelo → classificador correspondente.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gg sans"/>
              </a:rPr>
              <a:t>Distribuição dos Dados por Modelo:</a:t>
            </a:r>
            <a:endParaRPr lang="pt-BR" sz="2000" dirty="0">
              <a:latin typeface="gg sans"/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gg sans"/>
              </a:rPr>
              <a:t>Polo: 5.997 imagens | 11 anos | 13 cores Civic: 5.353 imagens | 13 anos (1990–2019) | 13 cores Q3: 8.241 imagens | 9 anos (2011–2019) | 13 cores Renegade: 2.373 imagens | 5 anos (2015–2019) | 14 cores (incluindo compostas)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087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DAF8755-24A8-B446-2965-0527D910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13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80963F-F842-F398-38B8-855A2F03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952" y="2132856"/>
            <a:ext cx="722409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F0DCF-379A-64F9-A077-37A0C41F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4E91664-598C-CB3D-659F-9ACBAFED3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14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44883F-A24E-3FEC-F770-4BB9DE87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31" y="548680"/>
            <a:ext cx="8077737" cy="244827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8BDA16E-2F26-6D9D-3395-161D3B2E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5" y="3182218"/>
            <a:ext cx="8352928" cy="22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3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878F5-5A12-C82B-0926-3A8A17FC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4C280BF-18D9-17C8-8BCB-1CA10FBA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88640"/>
            <a:ext cx="10060432" cy="700087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pt-BR" dirty="0"/>
              <a:t>Arquitetura e Estratégia dos Modelos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29E0D38-EC4C-F84B-C054-D8FDA4F7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15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CDF31B-18B4-F4F5-46A2-8E04F01E8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8" y="980728"/>
            <a:ext cx="10945216" cy="5184576"/>
          </a:xfrm>
        </p:spPr>
        <p:txBody>
          <a:bodyPr lIns="91440" tIns="45720" rIns="91440" bIns="45720" anchor="t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Modelo Base: ResNet50 com pesos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pré</a:t>
            </a:r>
            <a:r>
              <a:rPr lang="pt-BR" sz="2400" dirty="0">
                <a:latin typeface="Calibri"/>
                <a:ea typeface="Calibri"/>
                <a:cs typeface="Calibri"/>
              </a:rPr>
              <a:t>-treinados no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ImageNet</a:t>
            </a:r>
            <a:endParaRPr lang="pt-BR" sz="2400" dirty="0">
              <a:latin typeface="Calibri"/>
              <a:ea typeface="Calibri"/>
              <a:cs typeface="Calibr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Técnica Aplicada: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Transfer</a:t>
            </a:r>
            <a:r>
              <a:rPr lang="pt-BR" sz="2400" dirty="0">
                <a:latin typeface="Calibri"/>
                <a:ea typeface="Calibri"/>
                <a:cs typeface="Calibri"/>
              </a:rPr>
              <a:t> Learning + Fine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Tuning</a:t>
            </a:r>
            <a:r>
              <a:rPr lang="pt-BR" sz="2400" dirty="0">
                <a:latin typeface="Calibri"/>
                <a:ea typeface="Calibri"/>
                <a:cs typeface="Calibri"/>
              </a:rPr>
              <a:t>	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Camada de Entrada: Imagens redirecionadas para 224 x 224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Pré-processamento: Função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preprocess_input</a:t>
            </a:r>
            <a:r>
              <a:rPr lang="pt-BR" sz="2400" dirty="0">
                <a:latin typeface="Calibri"/>
                <a:ea typeface="Calibri"/>
                <a:cs typeface="Calibri"/>
              </a:rPr>
              <a:t> da ResNet50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 err="1">
                <a:latin typeface="Calibri"/>
                <a:ea typeface="Calibri"/>
                <a:cs typeface="Calibri"/>
              </a:rPr>
              <a:t>Pooling</a:t>
            </a:r>
            <a:r>
              <a:rPr lang="pt-BR" sz="2400" dirty="0">
                <a:latin typeface="Calibri"/>
                <a:ea typeface="Calibri"/>
                <a:cs typeface="Calibri"/>
              </a:rPr>
              <a:t>: GlobalAvaragePooling2D	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Camadas Densas: Uma ou  mais camadas com ativação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ReLu</a:t>
            </a:r>
            <a:r>
              <a:rPr lang="pt-BR" sz="2400" dirty="0">
                <a:latin typeface="Calibri"/>
                <a:ea typeface="Calibri"/>
                <a:cs typeface="Calibri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9677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A9177-B9F1-67F7-0AEC-C0A41824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02934D1-09A3-D362-A54F-8B099E63E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88640"/>
            <a:ext cx="10060432" cy="700087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pt-BR" dirty="0"/>
              <a:t>Arquitetura e Estratégia dos Modelos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0FCF249-83BD-61BB-05DE-89C8E0D5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16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9F3A44-6B37-3AF8-F4FF-07E1865B9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400" y="664112"/>
            <a:ext cx="10945216" cy="5184576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dirty="0">
                <a:latin typeface="Calibri"/>
                <a:ea typeface="Calibri"/>
                <a:cs typeface="Calibri"/>
              </a:rPr>
              <a:t>	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Saídas: Duas camadas com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SoftMax</a:t>
            </a:r>
            <a:r>
              <a:rPr lang="pt-BR" sz="2400" dirty="0">
                <a:latin typeface="Calibri"/>
                <a:ea typeface="Calibri"/>
                <a:cs typeface="Calibri"/>
              </a:rPr>
              <a:t>: uma para ano e outra para cor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Função de Perda: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categorical_crossentropy</a:t>
            </a:r>
            <a:endParaRPr lang="pt-BR" sz="2400" dirty="0">
              <a:latin typeface="Calibri"/>
              <a:ea typeface="Calibri"/>
              <a:cs typeface="Calibr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Otimizador: Adam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Estratégia de Treinamento: Modular: Primeiro classifica o modelo do carro, depois ano e cor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Classificadores Binários: Civic x Polo e Q3 x Renegade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Divisão do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DataSet</a:t>
            </a:r>
            <a:r>
              <a:rPr lang="pt-BR" sz="2400" dirty="0">
                <a:latin typeface="Calibri"/>
                <a:ea typeface="Calibri"/>
                <a:cs typeface="Calibri"/>
              </a:rPr>
              <a:t>: 60% treino, 20% validação, 20% teste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Ambiente de Execução: Google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Colab</a:t>
            </a:r>
            <a:r>
              <a:rPr lang="pt-BR" sz="2400" dirty="0">
                <a:latin typeface="Calibri"/>
                <a:ea typeface="Calibri"/>
                <a:cs typeface="Calibri"/>
              </a:rPr>
              <a:t>,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Keras</a:t>
            </a:r>
            <a:r>
              <a:rPr lang="pt-BR" sz="2400" dirty="0">
                <a:latin typeface="Calibri"/>
                <a:ea typeface="Calibri"/>
                <a:cs typeface="Calibri"/>
              </a:rPr>
              <a:t> + </a:t>
            </a:r>
            <a:r>
              <a:rPr lang="pt-BR" sz="2400" dirty="0" err="1">
                <a:latin typeface="Calibri"/>
                <a:ea typeface="Calibri"/>
                <a:cs typeface="Calibri"/>
              </a:rPr>
              <a:t>TensorFlow</a:t>
            </a:r>
            <a:endParaRPr lang="pt-BR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030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878F5-5A12-C82B-0926-3A8A17FC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29E0D38-EC4C-F84B-C054-D8FDA4F7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BB677350-06B0-4348-8C8B-041C36C7E753}"/>
              </a:ext>
            </a:extLst>
          </p:cNvPr>
          <p:cNvSpPr txBox="1">
            <a:spLocks/>
          </p:cNvSpPr>
          <p:nvPr/>
        </p:nvSpPr>
        <p:spPr>
          <a:xfrm>
            <a:off x="1065784" y="136625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dirty="0"/>
              <a:t>Resultados – Auto Identificador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0BFA97BB-0EC9-4A5A-A9E5-2B7FA3AD7251}"/>
              </a:ext>
            </a:extLst>
          </p:cNvPr>
          <p:cNvSpPr txBox="1">
            <a:spLocks/>
          </p:cNvSpPr>
          <p:nvPr/>
        </p:nvSpPr>
        <p:spPr>
          <a:xfrm>
            <a:off x="348770" y="1412776"/>
            <a:ext cx="4526160" cy="25202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28E1A17F-4BCA-4176-BB35-D2F80664CCF9}"/>
              </a:ext>
            </a:extLst>
          </p:cNvPr>
          <p:cNvSpPr txBox="1">
            <a:spLocks/>
          </p:cNvSpPr>
          <p:nvPr/>
        </p:nvSpPr>
        <p:spPr>
          <a:xfrm>
            <a:off x="348770" y="1592796"/>
            <a:ext cx="6048672" cy="25202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Demonstração</a:t>
            </a:r>
            <a:endParaRPr lang="pt-BR" sz="1600" dirty="0"/>
          </a:p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D42B04-3634-B243-37C8-F67B12A42D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5264" y="870475"/>
            <a:ext cx="4898384" cy="248707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AAF0C6A-3794-017F-D6C4-BE00A667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88" y="3429000"/>
            <a:ext cx="6653024" cy="21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6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878F5-5A12-C82B-0926-3A8A17FC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29E0D38-EC4C-F84B-C054-D8FDA4F7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BB677350-06B0-4348-8C8B-041C36C7E753}"/>
              </a:ext>
            </a:extLst>
          </p:cNvPr>
          <p:cNvSpPr txBox="1">
            <a:spLocks/>
          </p:cNvSpPr>
          <p:nvPr/>
        </p:nvSpPr>
        <p:spPr>
          <a:xfrm>
            <a:off x="1065784" y="136625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dirty="0"/>
              <a:t>Considerações finais e trabalhos futuros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0BFA97BB-0EC9-4A5A-A9E5-2B7FA3AD7251}"/>
              </a:ext>
            </a:extLst>
          </p:cNvPr>
          <p:cNvSpPr txBox="1">
            <a:spLocks/>
          </p:cNvSpPr>
          <p:nvPr/>
        </p:nvSpPr>
        <p:spPr>
          <a:xfrm>
            <a:off x="348770" y="1412776"/>
            <a:ext cx="4526160" cy="25202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28E1A17F-4BCA-4176-BB35-D2F80664CCF9}"/>
              </a:ext>
            </a:extLst>
          </p:cNvPr>
          <p:cNvSpPr txBox="1">
            <a:spLocks/>
          </p:cNvSpPr>
          <p:nvPr/>
        </p:nvSpPr>
        <p:spPr>
          <a:xfrm>
            <a:off x="1065784" y="1386512"/>
            <a:ext cx="9494712" cy="4850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Contribuições: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O objetivo do projeto foi atingido com êxito: o sistema reconhece veículos Civic, Polo, Q3 e Renegade, além de prever ano e cor com boa acurácia.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Uso de </a:t>
            </a:r>
            <a:r>
              <a:rPr lang="pt-BR" sz="2000" dirty="0" err="1"/>
              <a:t>CNNs</a:t>
            </a:r>
            <a:r>
              <a:rPr lang="pt-BR" sz="2000" dirty="0"/>
              <a:t> com ResNet50 e transferência de aprendizado foi essencial para os resultados.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A abordagem em camadas (modelo &gt; ano &gt; cor) mostrou-se eficiente e modular.</a:t>
            </a:r>
          </a:p>
          <a:p>
            <a:pPr lvl="1" algn="just"/>
            <a:endParaRPr lang="pt-B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Limitações: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Aplicação não projetada para identificar modelos que não sejam os treinados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Desempenho reduzido com imagens de baixa qualidade, ângulos incomuns ou fundo ruidoso.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Dificuldade na distinção de cores semelhantes (ex.: branco, prata e cinza).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Necessidade de mais modelos de carros e mais testes com imagens fora da base treinada.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615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878F5-5A12-C82B-0926-3A8A17FC9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29E0D38-EC4C-F84B-C054-D8FDA4F7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19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BB677350-06B0-4348-8C8B-041C36C7E753}"/>
              </a:ext>
            </a:extLst>
          </p:cNvPr>
          <p:cNvSpPr txBox="1">
            <a:spLocks/>
          </p:cNvSpPr>
          <p:nvPr/>
        </p:nvSpPr>
        <p:spPr>
          <a:xfrm>
            <a:off x="1065784" y="136625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dirty="0"/>
              <a:t>Considerações finais e trabalhos futuros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0BFA97BB-0EC9-4A5A-A9E5-2B7FA3AD7251}"/>
              </a:ext>
            </a:extLst>
          </p:cNvPr>
          <p:cNvSpPr txBox="1">
            <a:spLocks/>
          </p:cNvSpPr>
          <p:nvPr/>
        </p:nvSpPr>
        <p:spPr>
          <a:xfrm>
            <a:off x="348770" y="1412776"/>
            <a:ext cx="4526160" cy="25202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28E1A17F-4BCA-4176-BB35-D2F80664CCF9}"/>
              </a:ext>
            </a:extLst>
          </p:cNvPr>
          <p:cNvSpPr txBox="1">
            <a:spLocks/>
          </p:cNvSpPr>
          <p:nvPr/>
        </p:nvSpPr>
        <p:spPr>
          <a:xfrm>
            <a:off x="1065784" y="1628800"/>
            <a:ext cx="9494712" cy="37444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Melhorias e Trabalhos Futuros: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Detecção de múltiplos veículos: integração com YOLO ou SSD.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Interface Web: foco em usabilidade e acessibilidade.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dirty="0" err="1"/>
              <a:t>Deploy</a:t>
            </a:r>
            <a:r>
              <a:rPr lang="pt-BR" sz="2000" dirty="0"/>
              <a:t> em dispositivos móveis: aplicar quantização para inferência otimizada.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274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6E53491-71A6-7940-87F1-7254061A3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907" y="414677"/>
            <a:ext cx="10060432" cy="700087"/>
          </a:xfrm>
        </p:spPr>
        <p:txBody>
          <a:bodyPr/>
          <a:lstStyle/>
          <a:p>
            <a:r>
              <a:rPr lang="pt-BR" b="0" dirty="0"/>
              <a:t>Sumário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136F4A-F80B-6644-92F7-36AB6C69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47FA499-52A0-7944-8CC9-BE8490A30D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Introdução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Referencial teórico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Metodologia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Considerações finais e trabalhos futuros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8" name="Gráfico 7" descr="Na mosca com preenchimento sólido">
            <a:extLst>
              <a:ext uri="{FF2B5EF4-FFF2-40B4-BE49-F238E27FC236}">
                <a16:creationId xmlns:a16="http://schemas.microsoft.com/office/drawing/2014/main" id="{6A96E42E-69BF-44D4-816F-6B2EE7BB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8440" y="22331"/>
            <a:ext cx="1202432" cy="12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16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7583E6C-2CAD-4B7D-91D5-742EF1A5A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32" y="368300"/>
            <a:ext cx="10060432" cy="700087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C79E845-C0D2-49A3-9616-54F9B97D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F06F29-CC09-4039-9070-7474CEBD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3432" y="1340768"/>
            <a:ext cx="10060432" cy="475252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Motivações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1800" dirty="0"/>
              <a:t>Avanço de tecnologias de visão computacional e inteligência artificial.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1800" dirty="0"/>
              <a:t>Aplicações práticas na segurança, mercado automotivo e auxílio a consumidores.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1800" dirty="0"/>
              <a:t>Democratização do acesso a informações técnicas veiculares.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Objetivo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1800" dirty="0"/>
              <a:t>Desenvolver um sistema utilizando </a:t>
            </a:r>
            <a:r>
              <a:rPr lang="pt-BR" sz="1800" dirty="0" err="1"/>
              <a:t>deep</a:t>
            </a:r>
            <a:r>
              <a:rPr lang="pt-BR" sz="1800" dirty="0"/>
              <a:t> learning capaz de identificar veículos com base em suas imagens. Prever modelo, ano de fabricação e cor predominante de forma automatizada.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1800" dirty="0"/>
          </a:p>
          <a:p>
            <a:pPr lvl="1" algn="just"/>
            <a:endParaRPr lang="pt-BR" sz="1800" dirty="0"/>
          </a:p>
          <a:p>
            <a:pPr lvl="1" algn="just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79186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7583E6C-2CAD-4B7D-91D5-742EF1A5A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32" y="368300"/>
            <a:ext cx="10060432" cy="700087"/>
          </a:xfrm>
        </p:spPr>
        <p:txBody>
          <a:bodyPr/>
          <a:lstStyle/>
          <a:p>
            <a:r>
              <a:rPr lang="pt-BR" dirty="0"/>
              <a:t>Referencial Teórico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C79E845-C0D2-49A3-9616-54F9B97D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4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F06F29-CC09-4039-9070-7474CEBD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3432" y="1340768"/>
            <a:ext cx="10060432" cy="511256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Visão Computacional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É um ramo da inteligência artificial que da aos computadores a habilidade de "ver" e interpretar o mundo visual.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A partir de algoritmos e modelos matemáticos, as máquinas processam imagens.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Extraindo informações relevantes e tomando decisões.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Crescimento considerável, impulsionada por avanços em hardware, desenvolvimento de algoritmos e pela disponibilidade de grandes volumes de dados.</a:t>
            </a:r>
          </a:p>
        </p:txBody>
      </p:sp>
    </p:spTree>
    <p:extLst>
      <p:ext uri="{BB962C8B-B14F-4D97-AF65-F5344CB8AC3E}">
        <p14:creationId xmlns:p14="http://schemas.microsoft.com/office/powerpoint/2010/main" val="409137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387E9-CEB1-C880-AC91-6FF47A21A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F82872B-9145-B69B-259B-9AB02956C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32" y="368300"/>
            <a:ext cx="10060432" cy="700087"/>
          </a:xfrm>
        </p:spPr>
        <p:txBody>
          <a:bodyPr/>
          <a:lstStyle/>
          <a:p>
            <a:r>
              <a:rPr lang="pt-BR" dirty="0"/>
              <a:t>Referencial Teórico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15CD458-4923-581D-6EE8-4F14ABA2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7A3EBC-0F3D-36DE-BF1F-4F9A7E3BC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3432" y="1340768"/>
            <a:ext cx="10060432" cy="5112568"/>
          </a:xfrm>
        </p:spPr>
        <p:txBody>
          <a:bodyPr/>
          <a:lstStyle/>
          <a:p>
            <a:pPr marL="3429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O </a:t>
            </a:r>
            <a:r>
              <a:rPr lang="pt-BR" sz="2000" dirty="0" err="1"/>
              <a:t>deep</a:t>
            </a:r>
            <a:r>
              <a:rPr lang="pt-BR" sz="2000" dirty="0"/>
              <a:t> learning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O aprendizado profundo, é um subcampo do aprendizado de máquina.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Utiliza redes neurais artificiais com múltiplas camadas para aprender representações complexas de dados.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Inspirado no funcionamento do cérebro humano.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Tem revolucionado a forma como abordamos problemas em diversas áreas, como visão computacional, processamento de linguagem natural e reconhecimento de fala.</a:t>
            </a:r>
          </a:p>
        </p:txBody>
      </p:sp>
    </p:spTree>
    <p:extLst>
      <p:ext uri="{BB962C8B-B14F-4D97-AF65-F5344CB8AC3E}">
        <p14:creationId xmlns:p14="http://schemas.microsoft.com/office/powerpoint/2010/main" val="101935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1BD8241-5758-12B5-35F0-15380577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505214-157B-EE02-5455-76484E83B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214792" cy="4176464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Redes Neurais Convolucionais (CNN)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São um tipo específico de rede neural artificial.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Se destaca no processamento de dados visuais.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Elas são amplamente utilizadas em tarefas de visão computacional, como reconhecimento de imagens, detecção de objetos, segmentação e geração de imagens .</a:t>
            </a:r>
          </a:p>
          <a:p>
            <a:endParaRPr lang="pt-BR"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73170367-D771-4605-AF3E-5A05E85DB7A6}"/>
              </a:ext>
            </a:extLst>
          </p:cNvPr>
          <p:cNvSpPr txBox="1">
            <a:spLocks/>
          </p:cNvSpPr>
          <p:nvPr/>
        </p:nvSpPr>
        <p:spPr>
          <a:xfrm>
            <a:off x="951922" y="424657"/>
            <a:ext cx="10060432" cy="70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Referencial Teórico</a:t>
            </a:r>
          </a:p>
        </p:txBody>
      </p:sp>
    </p:spTree>
    <p:extLst>
      <p:ext uri="{BB962C8B-B14F-4D97-AF65-F5344CB8AC3E}">
        <p14:creationId xmlns:p14="http://schemas.microsoft.com/office/powerpoint/2010/main" val="419929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1538-50DC-3E8E-CAB4-C5D393E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00353C-B3AC-6FA9-2C7C-14781F72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8FC2F0-6CAA-9891-410F-C465FA557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214792" cy="4176464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 err="1"/>
              <a:t>ResNet</a:t>
            </a:r>
            <a:r>
              <a:rPr lang="pt-BR" sz="2000" dirty="0"/>
              <a:t> 50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A arquitetura ResNet50 é uma das </a:t>
            </a:r>
            <a:r>
              <a:rPr lang="pt-BR" sz="2000" dirty="0" err="1"/>
              <a:t>CNNs</a:t>
            </a:r>
            <a:r>
              <a:rPr lang="pt-BR" sz="2000" dirty="0"/>
              <a:t> mais populares e eficientes para tarefas, de classificação de imagens.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A </a:t>
            </a:r>
            <a:r>
              <a:rPr lang="pt-BR" sz="2000" dirty="0" err="1"/>
              <a:t>ResNet</a:t>
            </a:r>
            <a:r>
              <a:rPr lang="pt-BR" sz="2000" dirty="0"/>
              <a:t> (Residual Network) propôs uma solução inovadora para um dos principais desafios enfrentados no treinamento de redes profundas: o desaparecimento e a explosão do gradiente.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Esse problema dificultava o treinamento de redes com muitas camadas, fazendo com que o desempenho piorasse à medida que a profundidade aumentava.</a:t>
            </a:r>
          </a:p>
          <a:p>
            <a:endParaRPr lang="pt-BR"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FA77C99C-A296-7376-A1E6-677EC7D3F445}"/>
              </a:ext>
            </a:extLst>
          </p:cNvPr>
          <p:cNvSpPr txBox="1">
            <a:spLocks/>
          </p:cNvSpPr>
          <p:nvPr/>
        </p:nvSpPr>
        <p:spPr>
          <a:xfrm>
            <a:off x="951922" y="424657"/>
            <a:ext cx="10060432" cy="70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Referencial Teórico</a:t>
            </a:r>
          </a:p>
        </p:txBody>
      </p:sp>
    </p:spTree>
    <p:extLst>
      <p:ext uri="{BB962C8B-B14F-4D97-AF65-F5344CB8AC3E}">
        <p14:creationId xmlns:p14="http://schemas.microsoft.com/office/powerpoint/2010/main" val="151372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EFC7B-BDDC-EF1E-83F2-F281C441D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C2A0B06-94B5-4811-25B2-CC3CCA96D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32" y="368300"/>
            <a:ext cx="10060432" cy="700087"/>
          </a:xfrm>
        </p:spPr>
        <p:txBody>
          <a:bodyPr>
            <a:normAutofit fontScale="90000"/>
          </a:bodyPr>
          <a:lstStyle/>
          <a:p>
            <a:r>
              <a:rPr lang="pt-BR" dirty="0"/>
              <a:t>Referencial Teórico – Trabalhos Relacionados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4661E36-2749-7C63-9220-76502015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0CEF31-2A40-D360-F24C-1D7545563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3432" y="1196752"/>
            <a:ext cx="10060432" cy="5256584"/>
          </a:xfrm>
        </p:spPr>
        <p:txBody>
          <a:bodyPr/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pt-BR" sz="2000" b="1" i="0" dirty="0" err="1">
                <a:effectLst/>
              </a:rPr>
              <a:t>Ajayrawatsap</a:t>
            </a:r>
            <a:r>
              <a:rPr lang="pt-BR" sz="2000" b="1" i="0" dirty="0">
                <a:effectLst/>
              </a:rPr>
              <a:t> (2020):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</a:rPr>
              <a:t>Apresenta um guia prático para aplicar técnicas de aprendizado profundo na identificação de modelos de carros.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</a:rPr>
              <a:t>Demonstra o processo de coleta, organização e processamento de imagens de veículos.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</a:rPr>
              <a:t>Utiliza bibliotecas </a:t>
            </a:r>
            <a:r>
              <a:rPr lang="pt-BR" sz="2000" b="0" i="0" dirty="0" err="1">
                <a:effectLst/>
              </a:rPr>
              <a:t>Keras</a:t>
            </a:r>
            <a:r>
              <a:rPr lang="pt-BR" sz="2000" b="0" i="0" dirty="0">
                <a:effectLst/>
              </a:rPr>
              <a:t> e </a:t>
            </a:r>
            <a:r>
              <a:rPr lang="pt-BR" sz="2000" b="0" i="0" dirty="0" err="1">
                <a:effectLst/>
              </a:rPr>
              <a:t>PyTorch</a:t>
            </a:r>
            <a:r>
              <a:rPr lang="pt-BR" sz="2000" b="0" i="0" dirty="0">
                <a:effectLst/>
              </a:rPr>
              <a:t> em Python.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</a:rPr>
              <a:t>Técnicas aplicadas: aumento de dados, </a:t>
            </a:r>
            <a:r>
              <a:rPr lang="pt-BR" sz="2000" b="0" i="0" dirty="0" err="1">
                <a:effectLst/>
              </a:rPr>
              <a:t>dropout</a:t>
            </a:r>
            <a:r>
              <a:rPr lang="pt-BR" sz="2000" b="0" i="0" dirty="0">
                <a:effectLst/>
              </a:rPr>
              <a:t> e aprendizado por transferência.</a:t>
            </a:r>
          </a:p>
          <a:p>
            <a:pPr algn="l" fontAlgn="base"/>
            <a:endParaRPr lang="pt-BR" sz="1400" b="0" i="0" dirty="0">
              <a:effectLst/>
              <a:latin typeface="inherit"/>
            </a:endParaRPr>
          </a:p>
          <a:p>
            <a:pPr algn="l" fontAlgn="base"/>
            <a:endParaRPr lang="pt-BR" sz="1400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04784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7583E6C-2CAD-4B7D-91D5-742EF1A5A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32" y="368300"/>
            <a:ext cx="10060432" cy="700087"/>
          </a:xfrm>
        </p:spPr>
        <p:txBody>
          <a:bodyPr>
            <a:normAutofit fontScale="90000"/>
          </a:bodyPr>
          <a:lstStyle/>
          <a:p>
            <a:r>
              <a:rPr lang="pt-BR" dirty="0"/>
              <a:t>Referencial Teórico – Trabalhos Relacionados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C79E845-C0D2-49A3-9616-54F9B97D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F06F29-CC09-4039-9070-7474CEBD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3432" y="1196752"/>
            <a:ext cx="10060432" cy="5256584"/>
          </a:xfrm>
        </p:spPr>
        <p:txBody>
          <a:bodyPr/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pt-BR" sz="2000" b="1" i="0" dirty="0" err="1">
                <a:effectLst/>
                <a:latin typeface="inherit"/>
              </a:rPr>
              <a:t>Rawat</a:t>
            </a:r>
            <a:r>
              <a:rPr lang="pt-BR" sz="2000" b="1" i="0" dirty="0">
                <a:effectLst/>
                <a:latin typeface="inherit"/>
              </a:rPr>
              <a:t> et al. (2021):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inherit"/>
              </a:rPr>
              <a:t>Propõe um sistema para detecção e reconhecimento de veículos usando </a:t>
            </a:r>
            <a:r>
              <a:rPr lang="pt-BR" sz="2000" b="0" i="0" dirty="0" err="1">
                <a:effectLst/>
                <a:latin typeface="inherit"/>
              </a:rPr>
              <a:t>deep</a:t>
            </a:r>
            <a:r>
              <a:rPr lang="pt-BR" sz="2000" b="0" i="0" dirty="0">
                <a:effectLst/>
                <a:latin typeface="inherit"/>
              </a:rPr>
              <a:t> learning.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inherit"/>
              </a:rPr>
              <a:t>Combina YOLOv3 (detecção) com </a:t>
            </a:r>
            <a:r>
              <a:rPr lang="pt-BR" sz="2000" b="0" i="0" dirty="0" err="1">
                <a:effectLst/>
                <a:latin typeface="inherit"/>
              </a:rPr>
              <a:t>MobileNet</a:t>
            </a:r>
            <a:r>
              <a:rPr lang="pt-BR" sz="2000" b="0" i="0" dirty="0">
                <a:effectLst/>
                <a:latin typeface="inherit"/>
              </a:rPr>
              <a:t> (classificação).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inherit"/>
              </a:rPr>
              <a:t>Classifica veículos em categorias como SUVs, sedans e </a:t>
            </a:r>
            <a:r>
              <a:rPr lang="pt-BR" sz="2000" b="0" i="0" dirty="0" err="1">
                <a:effectLst/>
                <a:latin typeface="inherit"/>
              </a:rPr>
              <a:t>hatchbacks</a:t>
            </a:r>
            <a:r>
              <a:rPr lang="pt-BR" sz="2000" b="0" i="0" dirty="0">
                <a:effectLst/>
                <a:latin typeface="inherit"/>
              </a:rPr>
              <a:t>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inherit"/>
              </a:rPr>
              <a:t>Conjuntos de dados: COCO, Stanford </a:t>
            </a:r>
            <a:r>
              <a:rPr lang="pt-BR" sz="2000" b="0" i="0" dirty="0" err="1">
                <a:effectLst/>
                <a:latin typeface="inherit"/>
              </a:rPr>
              <a:t>Car</a:t>
            </a:r>
            <a:r>
              <a:rPr lang="pt-BR" sz="2000" b="0" i="0" dirty="0">
                <a:effectLst/>
                <a:latin typeface="inherit"/>
              </a:rPr>
              <a:t> </a:t>
            </a:r>
            <a:r>
              <a:rPr lang="pt-BR" sz="2000" b="0" i="0" dirty="0" err="1">
                <a:effectLst/>
                <a:latin typeface="inherit"/>
              </a:rPr>
              <a:t>Dataset</a:t>
            </a:r>
            <a:r>
              <a:rPr lang="pt-BR" sz="2000" b="0" i="0" dirty="0">
                <a:effectLst/>
                <a:latin typeface="inherit"/>
              </a:rPr>
              <a:t> e dados via web </a:t>
            </a:r>
            <a:r>
              <a:rPr lang="pt-BR" sz="2000" b="0" i="0" dirty="0" err="1">
                <a:effectLst/>
                <a:latin typeface="inherit"/>
              </a:rPr>
              <a:t>scraping</a:t>
            </a:r>
            <a:r>
              <a:rPr lang="pt-BR" sz="2000" b="0" i="0" dirty="0">
                <a:effectLst/>
                <a:latin typeface="inherit"/>
              </a:rPr>
              <a:t>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inherit"/>
              </a:rPr>
              <a:t>Resultados: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inherit"/>
              </a:rPr>
              <a:t>Aumento de 15% na precisão média (</a:t>
            </a:r>
            <a:r>
              <a:rPr lang="pt-BR" sz="2000" b="0" i="0" dirty="0" err="1">
                <a:effectLst/>
                <a:latin typeface="inherit"/>
              </a:rPr>
              <a:t>mAP</a:t>
            </a:r>
            <a:r>
              <a:rPr lang="pt-BR" sz="2000" b="0" i="0" dirty="0">
                <a:effectLst/>
                <a:latin typeface="inherit"/>
              </a:rPr>
              <a:t>) em relação ao SSD e </a:t>
            </a:r>
            <a:r>
              <a:rPr lang="pt-BR" sz="2000" b="0" i="0" dirty="0" err="1">
                <a:effectLst/>
                <a:latin typeface="inherit"/>
              </a:rPr>
              <a:t>Faster</a:t>
            </a:r>
            <a:r>
              <a:rPr lang="pt-BR" sz="2000" b="0" i="0" dirty="0">
                <a:effectLst/>
                <a:latin typeface="inherit"/>
              </a:rPr>
              <a:t> R-CNN.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inherit"/>
              </a:rPr>
              <a:t>Alta taxa de quadros por segundo (FPS).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inherit"/>
              </a:rPr>
              <a:t>Demonstrou robustez e generalização.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inherit"/>
              </a:rPr>
              <a:t>Pode ser expandido para estimativa de velocidade e prevenção de colisões.</a:t>
            </a:r>
          </a:p>
          <a:p>
            <a:pPr algn="l" fontAlgn="base"/>
            <a:endParaRPr lang="pt-BR" sz="1400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97184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PPT_FCI.pptx" id="{F6DAAF41-7503-4A23-AFC3-5683F3D0E33A}" vid="{28B452F6-BA14-49FD-B189-E4A1A489280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3D130DC11F57A48A660692B5CB16AEA" ma:contentTypeVersion="10" ma:contentTypeDescription="Crie um novo documento." ma:contentTypeScope="" ma:versionID="8e0387a5bd193b9efa2cfc2e4aa3a08f">
  <xsd:schema xmlns:xsd="http://www.w3.org/2001/XMLSchema" xmlns:xs="http://www.w3.org/2001/XMLSchema" xmlns:p="http://schemas.microsoft.com/office/2006/metadata/properties" xmlns:ns2="c0be075c-be10-4a45-8c28-fc50b16b193b" xmlns:ns3="835f0a9f-47e5-408f-8438-4284937b0845" targetNamespace="http://schemas.microsoft.com/office/2006/metadata/properties" ma:root="true" ma:fieldsID="d2ba60153460c33c505fc31aee0b5711" ns2:_="" ns3:_="">
    <xsd:import namespace="c0be075c-be10-4a45-8c28-fc50b16b193b"/>
    <xsd:import namespace="835f0a9f-47e5-408f-8438-4284937b08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e075c-be10-4a45-8c28-fc50b16b19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0a9f-47e5-408f-8438-4284937b084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CD62A7-9A00-4FA3-8111-1D976D0116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95075-CE14-4938-A06B-E60323FD706B}">
  <ds:schemaRefs>
    <ds:schemaRef ds:uri="835f0a9f-47e5-408f-8438-4284937b0845"/>
    <ds:schemaRef ds:uri="c0be075c-be10-4a45-8c28-fc50b16b19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E1B6F9-4E6B-412C-8A09-D1CD6944B41C}">
  <ds:schemaRefs>
    <ds:schemaRef ds:uri="835f0a9f-47e5-408f-8438-4284937b0845"/>
    <ds:schemaRef ds:uri="c0be075c-be10-4a45-8c28-fc50b16b19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Template_PPT_FCI_2022</Template>
  <TotalTime>3185</TotalTime>
  <Words>1132</Words>
  <Application>Microsoft Office PowerPoint</Application>
  <PresentationFormat>Widescreen</PresentationFormat>
  <Paragraphs>161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gg sans</vt:lpstr>
      <vt:lpstr>inherit</vt:lpstr>
      <vt:lpstr>Tema do Office</vt:lpstr>
      <vt:lpstr>Um sistema para reconhecimento de carros utilizando Deep Learning</vt:lpstr>
      <vt:lpstr>Sumário</vt:lpstr>
      <vt:lpstr>Introdução</vt:lpstr>
      <vt:lpstr>Referencial Teórico</vt:lpstr>
      <vt:lpstr>Referencial Teórico</vt:lpstr>
      <vt:lpstr>Apresentação do PowerPoint</vt:lpstr>
      <vt:lpstr>Apresentação do PowerPoint</vt:lpstr>
      <vt:lpstr>Referencial Teórico – Trabalhos Relacionados</vt:lpstr>
      <vt:lpstr>Referencial Teórico – Trabalhos Relacionados</vt:lpstr>
      <vt:lpstr>Metodologia</vt:lpstr>
      <vt:lpstr>Resultados – Preparação dos dados</vt:lpstr>
      <vt:lpstr>Resultados – Preparação dos dados</vt:lpstr>
      <vt:lpstr>Apresentação do PowerPoint</vt:lpstr>
      <vt:lpstr>Apresentação do PowerPoint</vt:lpstr>
      <vt:lpstr>Arquitetura e Estratégia dos Modelos</vt:lpstr>
      <vt:lpstr>Arquitetura e Estratégia dos Modelos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e Programação I 2022 / 1</dc:title>
  <dc:creator>Luigi Uematsu</dc:creator>
  <cp:lastModifiedBy>Luigi Uematsu</cp:lastModifiedBy>
  <cp:revision>99</cp:revision>
  <cp:lastPrinted>2020-01-27T17:34:03Z</cp:lastPrinted>
  <dcterms:created xsi:type="dcterms:W3CDTF">2022-02-07T21:57:25Z</dcterms:created>
  <dcterms:modified xsi:type="dcterms:W3CDTF">2025-06-10T18:50:02Z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0x010100C3D130DC11F57A48A660692B5CB16AEA</vt:lpwstr>
  </property>
</Properties>
</file>